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7" r:id="rId9"/>
    <p:sldId id="263" r:id="rId10"/>
    <p:sldId id="264" r:id="rId11"/>
    <p:sldId id="265" r:id="rId12"/>
    <p:sldId id="268" r:id="rId13"/>
    <p:sldId id="269" r:id="rId14"/>
    <p:sldId id="270" r:id="rId15"/>
    <p:sldId id="271" r:id="rId16"/>
    <p:sldId id="273" r:id="rId17"/>
    <p:sldId id="272" r:id="rId18"/>
    <p:sldId id="274" r:id="rId19"/>
    <p:sldId id="275" r:id="rId20"/>
    <p:sldId id="276" r:id="rId21"/>
    <p:sldId id="277" r:id="rId22"/>
    <p:sldId id="278" r:id="rId23"/>
    <p:sldId id="280" r:id="rId24"/>
    <p:sldId id="281" r:id="rId25"/>
    <p:sldId id="282" r:id="rId26"/>
    <p:sldId id="279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6" r:id="rId40"/>
    <p:sldId id="297" r:id="rId41"/>
    <p:sldId id="298" r:id="rId42"/>
    <p:sldId id="295" r:id="rId4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90" d="100"/>
          <a:sy n="90" d="100"/>
        </p:scale>
        <p:origin x="-872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viewProps" Target="viewProps.xml"/><Relationship Id="rId47" Type="http://schemas.openxmlformats.org/officeDocument/2006/relationships/theme" Target="theme/theme1.xml"/><Relationship Id="rId48" Type="http://schemas.openxmlformats.org/officeDocument/2006/relationships/tableStyles" Target="tableStyle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printerSettings" Target="printerSettings/printerSettings1.bin"/><Relationship Id="rId4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B14D4-90C2-4F43-B3BD-3DE0EAC03CE5}" type="datetimeFigureOut">
              <a:rPr lang="en-US" smtClean="0"/>
              <a:t>9/16/16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2EE178-7F46-6E4A-B03F-572DAEADEF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74449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B14D4-90C2-4F43-B3BD-3DE0EAC03CE5}" type="datetimeFigureOut">
              <a:rPr lang="en-US" smtClean="0"/>
              <a:t>9/16/16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2EE178-7F46-6E4A-B03F-572DAEADEF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53603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B14D4-90C2-4F43-B3BD-3DE0EAC03CE5}" type="datetimeFigureOut">
              <a:rPr lang="en-US" smtClean="0"/>
              <a:t>9/16/16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2EE178-7F46-6E4A-B03F-572DAEADEF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9109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B14D4-90C2-4F43-B3BD-3DE0EAC03CE5}" type="datetimeFigureOut">
              <a:rPr lang="en-US" smtClean="0"/>
              <a:t>9/16/16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2EE178-7F46-6E4A-B03F-572DAEADEF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04903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B14D4-90C2-4F43-B3BD-3DE0EAC03CE5}" type="datetimeFigureOut">
              <a:rPr lang="en-US" smtClean="0"/>
              <a:t>9/16/16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2EE178-7F46-6E4A-B03F-572DAEADEF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10485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B14D4-90C2-4F43-B3BD-3DE0EAC03CE5}" type="datetimeFigureOut">
              <a:rPr lang="en-US" smtClean="0"/>
              <a:t>9/16/16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2EE178-7F46-6E4A-B03F-572DAEADEF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23118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B14D4-90C2-4F43-B3BD-3DE0EAC03CE5}" type="datetimeFigureOut">
              <a:rPr lang="en-US" smtClean="0"/>
              <a:t>9/16/16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2EE178-7F46-6E4A-B03F-572DAEADEF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16063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B14D4-90C2-4F43-B3BD-3DE0EAC03CE5}" type="datetimeFigureOut">
              <a:rPr lang="en-US" smtClean="0"/>
              <a:t>9/16/16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2EE178-7F46-6E4A-B03F-572DAEADEF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74401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B14D4-90C2-4F43-B3BD-3DE0EAC03CE5}" type="datetimeFigureOut">
              <a:rPr lang="en-US" smtClean="0"/>
              <a:t>9/16/16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2EE178-7F46-6E4A-B03F-572DAEADEF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76774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B14D4-90C2-4F43-B3BD-3DE0EAC03CE5}" type="datetimeFigureOut">
              <a:rPr lang="en-US" smtClean="0"/>
              <a:t>9/16/16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2EE178-7F46-6E4A-B03F-572DAEADEF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78652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B14D4-90C2-4F43-B3BD-3DE0EAC03CE5}" type="datetimeFigureOut">
              <a:rPr lang="en-US" smtClean="0"/>
              <a:t>9/16/16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2EE178-7F46-6E4A-B03F-572DAEADEF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56813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DB14D4-90C2-4F43-B3BD-3DE0EAC03CE5}" type="datetimeFigureOut">
              <a:rPr lang="en-US" smtClean="0"/>
              <a:t>9/16/16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2EE178-7F46-6E4A-B03F-572DAEADEF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27714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4" Type="http://schemas.openxmlformats.org/officeDocument/2006/relationships/image" Target="../media/image4.png"/><Relationship Id="rId5" Type="http://schemas.openxmlformats.org/officeDocument/2006/relationships/image" Target="../media/image5.jpg"/><Relationship Id="rId6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Creating Constitutions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ISS </a:t>
            </a:r>
          </a:p>
          <a:p>
            <a:r>
              <a:rPr lang="en-US" dirty="0" smtClean="0"/>
              <a:t>September 16, 2016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07330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Creating Constitutions, Step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514350" indent="-514350">
              <a:buAutoNum type="arabicPeriod"/>
            </a:pPr>
            <a:r>
              <a:rPr lang="en-US" dirty="0" smtClean="0"/>
              <a:t>Each STATE ( = country) created its own 	constitution.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	1776 – 1780   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WHY create a constitution?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8472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create a constitution?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To protect the RIGHTS of individuals 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To create a new framework for GOVERNMENT that would help create ORDER through a fair process of making LAWS and DECISIONS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2508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Protect RIGHTS</a:t>
            </a:r>
          </a:p>
          <a:p>
            <a:r>
              <a:rPr lang="en-US" dirty="0" smtClean="0"/>
              <a:t>Establish framework for GOVERNMENT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We can see these two goals in two different </a:t>
            </a:r>
          </a:p>
          <a:p>
            <a:pPr marL="0" indent="0">
              <a:buNone/>
            </a:pPr>
            <a:r>
              <a:rPr lang="en-US" dirty="0" smtClean="0"/>
              <a:t>STATE constitutions from this time: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1776    Virginia Declaration of Rights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     1780    Massachusetts Constitution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89997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VA and MA constitutions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Char char="-"/>
            </a:pPr>
            <a:r>
              <a:rPr lang="en-US" dirty="0" smtClean="0"/>
              <a:t>Both recognize that the purpose of GOV’T is to protect people’s rights.</a:t>
            </a:r>
          </a:p>
          <a:p>
            <a:pPr>
              <a:buFontTx/>
              <a:buChar char="-"/>
            </a:pPr>
            <a:r>
              <a:rPr lang="en-US" dirty="0" smtClean="0"/>
              <a:t>Both list specific individual RIGHTS.</a:t>
            </a:r>
          </a:p>
          <a:p>
            <a:pPr>
              <a:buFontTx/>
              <a:buChar char="-"/>
            </a:pPr>
            <a:r>
              <a:rPr lang="en-US" dirty="0" smtClean="0"/>
              <a:t>Both create a system which divides POWERS of governing into 3 branches:</a:t>
            </a:r>
          </a:p>
          <a:p>
            <a:pPr lvl="1">
              <a:buFontTx/>
              <a:buChar char="-"/>
            </a:pPr>
            <a:r>
              <a:rPr lang="en-US" dirty="0" smtClean="0"/>
              <a:t>Legislative </a:t>
            </a:r>
            <a:r>
              <a:rPr lang="en-US" dirty="0" smtClean="0">
                <a:sym typeface="Wingdings"/>
              </a:rPr>
              <a:t>  MAKE laws</a:t>
            </a:r>
          </a:p>
          <a:p>
            <a:pPr lvl="1">
              <a:buFontTx/>
              <a:buChar char="-"/>
            </a:pPr>
            <a:r>
              <a:rPr lang="en-US" dirty="0" smtClean="0">
                <a:sym typeface="Wingdings"/>
              </a:rPr>
              <a:t>Executive   CARRY OUT laws</a:t>
            </a:r>
          </a:p>
          <a:p>
            <a:pPr lvl="1">
              <a:buFontTx/>
              <a:buChar char="-"/>
            </a:pPr>
            <a:r>
              <a:rPr lang="en-US" dirty="0" smtClean="0">
                <a:sym typeface="Wingdings"/>
              </a:rPr>
              <a:t>Judicial   INTERPRET laws </a:t>
            </a:r>
          </a:p>
        </p:txBody>
      </p:sp>
    </p:spTree>
    <p:extLst>
      <p:ext uri="{BB962C8B-B14F-4D97-AF65-F5344CB8AC3E}">
        <p14:creationId xmlns:p14="http://schemas.microsoft.com/office/powerpoint/2010/main" val="2103877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VA and MA constitutions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Both reveal TENSIONS between competing principles:</a:t>
            </a:r>
          </a:p>
          <a:p>
            <a:pPr marL="0" indent="0">
              <a:buNone/>
            </a:pPr>
            <a:r>
              <a:rPr lang="en-US" dirty="0" smtClean="0"/>
              <a:t>	- VA:   “natural rights” and slavery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61820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VA Declaration of Rights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 smtClean="0"/>
              <a:t>	- “all men are by nature equally free and 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    independent”  and yet, to have rights people 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    have to “</a:t>
            </a:r>
            <a:r>
              <a:rPr lang="en-US" i="1" dirty="0" smtClean="0"/>
              <a:t>enter into a state of society</a:t>
            </a:r>
            <a:r>
              <a:rPr lang="en-US" dirty="0" smtClean="0"/>
              <a:t>” </a:t>
            </a:r>
          </a:p>
          <a:p>
            <a:pPr marL="0" indent="0">
              <a:buNone/>
            </a:pPr>
            <a:r>
              <a:rPr lang="en-US" dirty="0" smtClean="0"/>
              <a:t>    </a:t>
            </a:r>
            <a:r>
              <a:rPr lang="en-US" dirty="0" smtClean="0">
                <a:sym typeface="Wingdings"/>
              </a:rPr>
              <a:t> </a:t>
            </a:r>
            <a:r>
              <a:rPr lang="en-US" dirty="0" smtClean="0"/>
              <a:t>slaves were considered “dependent” and 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     not free by nature, and therefore had no 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     rights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    - VA could claim natural rights and “freedom” 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  and yet maintain slavery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00220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VA and MA constitutions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Both reveal TENSIONS between competing principles:</a:t>
            </a:r>
          </a:p>
          <a:p>
            <a:pPr marL="0" indent="0">
              <a:buNone/>
            </a:pPr>
            <a:r>
              <a:rPr lang="en-US" dirty="0" smtClean="0"/>
              <a:t>	- VA:   “natural rights” and slavery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	- MA:  right to practice religion as you wish 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            and assumption that everyone was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            Christian and Protestant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78987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 Constitution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Original language, Art. III:  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 “… every denomination of Christians… 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   shall be equally protected under the law…”</a:t>
            </a:r>
          </a:p>
          <a:p>
            <a:pPr marL="0" indent="0">
              <a:buNone/>
            </a:pPr>
            <a:r>
              <a:rPr lang="en-US" dirty="0"/>
              <a:t>	</a:t>
            </a:r>
          </a:p>
          <a:p>
            <a:r>
              <a:rPr lang="en-US" dirty="0" smtClean="0"/>
              <a:t>Revised language:</a:t>
            </a:r>
          </a:p>
          <a:p>
            <a:pPr marL="457200" lvl="1" indent="0">
              <a:buNone/>
            </a:pPr>
            <a:r>
              <a:rPr lang="en-US" dirty="0" smtClean="0"/>
              <a:t>“All religious sects and denominations… </a:t>
            </a:r>
          </a:p>
          <a:p>
            <a:pPr marL="457200" lvl="1" indent="0">
              <a:buNone/>
            </a:pPr>
            <a:r>
              <a:rPr lang="en-US" dirty="0"/>
              <a:t>s</a:t>
            </a:r>
            <a:r>
              <a:rPr lang="en-US" dirty="0" smtClean="0"/>
              <a:t>hall be equally protected under the law…”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10012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Creating Constitutions, Step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sz="4800" dirty="0" smtClean="0"/>
              <a:t>STATE constitutions – Why?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10006139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Creating Constitutions, Step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sz="4800" dirty="0" smtClean="0"/>
              <a:t>STATE constitutions – because they thought of their state as “their country”</a:t>
            </a:r>
          </a:p>
          <a:p>
            <a:pPr marL="0" indent="0">
              <a:buNone/>
            </a:pPr>
            <a:r>
              <a:rPr lang="en-US" sz="4800" dirty="0" smtClean="0"/>
              <a:t>and they wanted to ensure good GOV’T and protect RIGHTS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15750829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LAST CALL…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000" dirty="0" smtClean="0"/>
              <a:t>If you did not turn in your </a:t>
            </a:r>
          </a:p>
          <a:p>
            <a:pPr marL="0" indent="0" algn="ctr">
              <a:buNone/>
            </a:pPr>
            <a:r>
              <a:rPr lang="en-US" sz="4000" dirty="0" smtClean="0"/>
              <a:t>“Declaration of Independence” </a:t>
            </a:r>
          </a:p>
          <a:p>
            <a:pPr marL="0" indent="0" algn="ctr">
              <a:buNone/>
            </a:pPr>
            <a:r>
              <a:rPr lang="en-US" sz="4000" dirty="0" smtClean="0"/>
              <a:t>questions yesterday, </a:t>
            </a:r>
          </a:p>
          <a:p>
            <a:pPr marL="0" indent="0" algn="ctr">
              <a:buNone/>
            </a:pPr>
            <a:r>
              <a:rPr lang="en-US" sz="4000" dirty="0" smtClean="0"/>
              <a:t>turn them in NOW.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4839546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Creating Constitutions, Step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sz="4000" dirty="0" smtClean="0"/>
              <a:t>Step 2 = to create a document that would bind the 13 new States together</a:t>
            </a:r>
          </a:p>
          <a:p>
            <a:pPr marL="0" indent="0">
              <a:buNone/>
            </a:pPr>
            <a:endParaRPr lang="en-US" sz="4000" dirty="0"/>
          </a:p>
          <a:p>
            <a:pPr marL="0" indent="0">
              <a:buNone/>
            </a:pPr>
            <a:r>
              <a:rPr lang="en-US" sz="4000" dirty="0" smtClean="0"/>
              <a:t>What document was that?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0942551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Creating Constitutions, Step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sz="4000" dirty="0" smtClean="0"/>
              <a:t>Step 2 = to create a document that would bind the 13 new States together</a:t>
            </a:r>
          </a:p>
          <a:p>
            <a:pPr marL="0" indent="0">
              <a:buNone/>
            </a:pPr>
            <a:endParaRPr lang="en-US" sz="4000" dirty="0"/>
          </a:p>
          <a:p>
            <a:pPr marL="0" indent="0">
              <a:buNone/>
            </a:pPr>
            <a:r>
              <a:rPr lang="en-US" sz="4800" i="1" dirty="0" smtClean="0"/>
              <a:t>The Articles of Confederation!</a:t>
            </a:r>
            <a:endParaRPr lang="en-US" sz="4800" i="1" dirty="0"/>
          </a:p>
        </p:txBody>
      </p:sp>
    </p:spTree>
    <p:extLst>
      <p:ext uri="{BB962C8B-B14F-4D97-AF65-F5344CB8AC3E}">
        <p14:creationId xmlns:p14="http://schemas.microsoft.com/office/powerpoint/2010/main" val="6842384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 smtClean="0"/>
              <a:t>Articles of Confederation </a:t>
            </a:r>
            <a:r>
              <a:rPr lang="en-US" dirty="0" smtClean="0"/>
              <a:t>(</a:t>
            </a:r>
            <a:r>
              <a:rPr lang="en-US" dirty="0" err="1" smtClean="0"/>
              <a:t>AoC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Created by representatives of each State in 1777</a:t>
            </a:r>
          </a:p>
        </p:txBody>
      </p:sp>
    </p:spTree>
    <p:extLst>
      <p:ext uri="{BB962C8B-B14F-4D97-AF65-F5344CB8AC3E}">
        <p14:creationId xmlns:p14="http://schemas.microsoft.com/office/powerpoint/2010/main" val="16764226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 smtClean="0"/>
              <a:t>Articles of Confederation </a:t>
            </a:r>
            <a:r>
              <a:rPr lang="en-US" dirty="0" smtClean="0"/>
              <a:t>(</a:t>
            </a:r>
            <a:r>
              <a:rPr lang="en-US" dirty="0" err="1" smtClean="0"/>
              <a:t>AoC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Created by representatives of each State in 1777</a:t>
            </a:r>
          </a:p>
          <a:p>
            <a:r>
              <a:rPr lang="en-US" sz="3600" dirty="0" smtClean="0"/>
              <a:t>Had to be RATIFIED (approved) by ALL 13 </a:t>
            </a:r>
          </a:p>
          <a:p>
            <a:pPr marL="0" indent="0">
              <a:buNone/>
            </a:pPr>
            <a:r>
              <a:rPr lang="en-US" sz="3600" dirty="0"/>
              <a:t> </a:t>
            </a:r>
            <a:r>
              <a:rPr lang="en-US" sz="3600" dirty="0" smtClean="0"/>
              <a:t>  States before it became effective …</a:t>
            </a:r>
          </a:p>
        </p:txBody>
      </p:sp>
    </p:spTree>
    <p:extLst>
      <p:ext uri="{BB962C8B-B14F-4D97-AF65-F5344CB8AC3E}">
        <p14:creationId xmlns:p14="http://schemas.microsoft.com/office/powerpoint/2010/main" val="16102018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 smtClean="0"/>
              <a:t>Articles of Confederation </a:t>
            </a:r>
            <a:r>
              <a:rPr lang="en-US" dirty="0" smtClean="0"/>
              <a:t>(</a:t>
            </a:r>
            <a:r>
              <a:rPr lang="en-US" dirty="0" err="1" smtClean="0"/>
              <a:t>AoC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Created by representatives of each State in 1777</a:t>
            </a:r>
          </a:p>
          <a:p>
            <a:r>
              <a:rPr lang="en-US" sz="3600" dirty="0" smtClean="0"/>
              <a:t>Had to be RATIFIED (approved) by ALL 13 </a:t>
            </a:r>
          </a:p>
          <a:p>
            <a:pPr marL="0" indent="0">
              <a:buNone/>
            </a:pPr>
            <a:r>
              <a:rPr lang="en-US" sz="3600" dirty="0"/>
              <a:t> </a:t>
            </a:r>
            <a:r>
              <a:rPr lang="en-US" sz="3600" dirty="0" smtClean="0"/>
              <a:t>  States before it became effective …</a:t>
            </a:r>
          </a:p>
          <a:p>
            <a:r>
              <a:rPr lang="en-US" sz="3600" dirty="0" smtClean="0"/>
              <a:t>1781 – 1788  </a:t>
            </a:r>
            <a:r>
              <a:rPr lang="en-US" sz="3600" dirty="0" err="1" smtClean="0"/>
              <a:t>AoC</a:t>
            </a:r>
            <a:r>
              <a:rPr lang="en-US" sz="3600" dirty="0" smtClean="0"/>
              <a:t> was in effect</a:t>
            </a:r>
          </a:p>
        </p:txBody>
      </p:sp>
    </p:spTree>
    <p:extLst>
      <p:ext uri="{BB962C8B-B14F-4D97-AF65-F5344CB8AC3E}">
        <p14:creationId xmlns:p14="http://schemas.microsoft.com/office/powerpoint/2010/main" val="30163498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 smtClean="0"/>
              <a:t>Articles of Confederation </a:t>
            </a:r>
            <a:r>
              <a:rPr lang="en-US" dirty="0" smtClean="0"/>
              <a:t>(</a:t>
            </a:r>
            <a:r>
              <a:rPr lang="en-US" dirty="0" err="1" smtClean="0"/>
              <a:t>AoC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Created in 1777</a:t>
            </a:r>
          </a:p>
          <a:p>
            <a:r>
              <a:rPr lang="en-US" dirty="0" smtClean="0"/>
              <a:t>Had to be RATIFIED (approved) by ALL 13 </a:t>
            </a:r>
          </a:p>
          <a:p>
            <a:r>
              <a:rPr lang="en-US" dirty="0" smtClean="0"/>
              <a:t>1781 – 1788  </a:t>
            </a:r>
            <a:r>
              <a:rPr lang="en-US" dirty="0" err="1" smtClean="0"/>
              <a:t>AoC</a:t>
            </a:r>
            <a:r>
              <a:rPr lang="en-US" dirty="0" smtClean="0"/>
              <a:t> was in effect</a:t>
            </a:r>
          </a:p>
          <a:p>
            <a:r>
              <a:rPr lang="en-US" sz="4000" dirty="0" smtClean="0"/>
              <a:t>The </a:t>
            </a:r>
            <a:r>
              <a:rPr lang="en-US" sz="4000" dirty="0" err="1" smtClean="0"/>
              <a:t>AoC</a:t>
            </a:r>
            <a:r>
              <a:rPr lang="en-US" sz="4000" dirty="0" smtClean="0"/>
              <a:t> existed along with State constitutions, and did not require the States to give up their SOVEREIGNTY.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6996989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Articles of Confederation (AoC0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What does the name even mean?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ARTICLES = 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61025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Articles of Confederation (AoC0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What does the name even mean?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ARTICLES = chunks of text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CONFEDERATION = 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68037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Articles of Confederation (AoC0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What does the name even mean?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ARTICLES = chunks of text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CONFEDERATION = a union between States that remain independent/sovereign (like countries), </a:t>
            </a:r>
          </a:p>
          <a:p>
            <a:pPr marL="0" indent="0">
              <a:buNone/>
            </a:pPr>
            <a:r>
              <a:rPr lang="en-US" dirty="0" smtClean="0"/>
              <a:t>a union for specific purposes, but not a “nation”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87917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Articles of Confederation (</a:t>
            </a:r>
            <a:r>
              <a:rPr lang="en-US" dirty="0" err="1" smtClean="0"/>
              <a:t>AoC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 smtClean="0"/>
              <a:t>CONFEDERATION = a union between States that remain independent/sovereign (like countries), </a:t>
            </a:r>
          </a:p>
          <a:p>
            <a:pPr marL="0" indent="0">
              <a:buNone/>
            </a:pPr>
            <a:r>
              <a:rPr lang="en-US" sz="2800" dirty="0" smtClean="0"/>
              <a:t>a union for specific purposes, but not a “nation”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sz="4000" dirty="0" smtClean="0"/>
              <a:t>HOW does the </a:t>
            </a:r>
            <a:r>
              <a:rPr lang="en-US" sz="4000" dirty="0" err="1" smtClean="0"/>
              <a:t>AoC</a:t>
            </a:r>
            <a:r>
              <a:rPr lang="en-US" sz="4000" dirty="0" smtClean="0"/>
              <a:t> describe the relationship between the member States?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2549469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So the “13 united States” declared their independence…</a:t>
            </a:r>
            <a:endParaRPr lang="en-US" dirty="0"/>
          </a:p>
        </p:txBody>
      </p:sp>
      <p:pic>
        <p:nvPicPr>
          <p:cNvPr id="4" name="Content Placeholder 3" descr="RevWar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57" b="315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069118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Articles of Confederation (</a:t>
            </a:r>
            <a:r>
              <a:rPr lang="en-US" dirty="0" err="1" smtClean="0"/>
              <a:t>AoC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4000" dirty="0" smtClean="0"/>
              <a:t>HOW does the </a:t>
            </a:r>
            <a:r>
              <a:rPr lang="en-US" sz="4000" dirty="0" err="1" smtClean="0"/>
              <a:t>AoC</a:t>
            </a:r>
            <a:r>
              <a:rPr lang="en-US" sz="4000" dirty="0" smtClean="0"/>
              <a:t> describe the relationship between the member States?</a:t>
            </a:r>
          </a:p>
          <a:p>
            <a:pPr marL="0" indent="0">
              <a:buNone/>
            </a:pPr>
            <a:endParaRPr lang="en-US" sz="4000" dirty="0"/>
          </a:p>
          <a:p>
            <a:pPr marL="0" indent="0">
              <a:buNone/>
            </a:pPr>
            <a:r>
              <a:rPr lang="en-US" sz="4000" dirty="0" smtClean="0"/>
              <a:t>“a firm league of friendship” = ?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8242628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Articles of Confederation (</a:t>
            </a:r>
            <a:r>
              <a:rPr lang="en-US" dirty="0" err="1" smtClean="0"/>
              <a:t>AoC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4000" dirty="0" smtClean="0"/>
              <a:t>HOW does the </a:t>
            </a:r>
            <a:r>
              <a:rPr lang="en-US" sz="4000" dirty="0" err="1" smtClean="0"/>
              <a:t>AoC</a:t>
            </a:r>
            <a:r>
              <a:rPr lang="en-US" sz="4000" dirty="0" smtClean="0"/>
              <a:t> describe the relationship between the member States?</a:t>
            </a:r>
          </a:p>
          <a:p>
            <a:pPr marL="0" indent="0">
              <a:buNone/>
            </a:pPr>
            <a:endParaRPr lang="en-US" sz="4000" dirty="0"/>
          </a:p>
          <a:p>
            <a:pPr marL="0" indent="0">
              <a:buNone/>
            </a:pPr>
            <a:r>
              <a:rPr lang="en-US" sz="4000" dirty="0" smtClean="0"/>
              <a:t>“a firm league of friendship” = a strong alliance among equals, who each remain independent (NOT a nation!)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36153849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Purpose of </a:t>
            </a:r>
            <a:r>
              <a:rPr lang="en-US" dirty="0" err="1" smtClean="0"/>
              <a:t>AoC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73527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Purpose of </a:t>
            </a:r>
            <a:r>
              <a:rPr lang="en-US" dirty="0" err="1" smtClean="0"/>
              <a:t>AoC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“for their common defense” = ?</a:t>
            </a:r>
          </a:p>
          <a:p>
            <a:r>
              <a:rPr lang="en-US" dirty="0" smtClean="0"/>
              <a:t>For “the security of their liberties” =</a:t>
            </a:r>
          </a:p>
          <a:p>
            <a:r>
              <a:rPr lang="en-US" dirty="0" smtClean="0"/>
              <a:t>For “their mutual and general welfare” =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25755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Purpose of </a:t>
            </a:r>
            <a:r>
              <a:rPr lang="en-US" dirty="0" err="1" smtClean="0"/>
              <a:t>AoC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“for their common defense” </a:t>
            </a:r>
          </a:p>
          <a:p>
            <a:r>
              <a:rPr lang="en-US" dirty="0"/>
              <a:t>f</a:t>
            </a:r>
            <a:r>
              <a:rPr lang="en-US" dirty="0" smtClean="0"/>
              <a:t>or “the security of their liberties” = ?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40701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Purpose of </a:t>
            </a:r>
            <a:r>
              <a:rPr lang="en-US" dirty="0" err="1" smtClean="0"/>
              <a:t>AoC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“for their common defense” </a:t>
            </a:r>
          </a:p>
          <a:p>
            <a:r>
              <a:rPr lang="en-US" dirty="0" smtClean="0"/>
              <a:t>For “the security of their liberties” </a:t>
            </a:r>
          </a:p>
          <a:p>
            <a:r>
              <a:rPr lang="en-US" dirty="0" smtClean="0"/>
              <a:t>For “their mutual and general welfare” = ?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21057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HOW will they achieve these goals?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4374142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HOW will they achieve these goals?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Char char="-"/>
            </a:pPr>
            <a:r>
              <a:rPr lang="en-US" dirty="0" smtClean="0">
                <a:sym typeface="Wingdings"/>
              </a:rPr>
              <a:t>By standing up for each other whenever any or all of them are attacked:</a:t>
            </a:r>
          </a:p>
          <a:p>
            <a:pPr marL="0" indent="0">
              <a:buNone/>
            </a:pPr>
            <a:r>
              <a:rPr lang="en-US" dirty="0">
                <a:sym typeface="Wingdings"/>
              </a:rPr>
              <a:t> </a:t>
            </a:r>
            <a:r>
              <a:rPr lang="en-US" dirty="0" smtClean="0">
                <a:sym typeface="Wingdings"/>
              </a:rPr>
              <a:t>   </a:t>
            </a:r>
            <a:r>
              <a:rPr lang="en-US" dirty="0" smtClean="0"/>
              <a:t>“binding themselves to assist each other, </a:t>
            </a:r>
          </a:p>
          <a:p>
            <a:pPr marL="457200" lvl="1" indent="0">
              <a:buNone/>
            </a:pPr>
            <a:r>
              <a:rPr lang="en-US" dirty="0"/>
              <a:t>	</a:t>
            </a:r>
            <a:r>
              <a:rPr lang="en-US" sz="3200" dirty="0" smtClean="0"/>
              <a:t>against all force offered to, or attacks made </a:t>
            </a:r>
          </a:p>
          <a:p>
            <a:pPr marL="457200" lvl="1" indent="0">
              <a:buNone/>
            </a:pPr>
            <a:r>
              <a:rPr lang="en-US" sz="3200" dirty="0"/>
              <a:t>	</a:t>
            </a:r>
            <a:r>
              <a:rPr lang="en-US" sz="3200" dirty="0" smtClean="0"/>
              <a:t>upon them, or any of them, </a:t>
            </a:r>
          </a:p>
          <a:p>
            <a:pPr marL="457200" lvl="1" indent="0">
              <a:buNone/>
            </a:pPr>
            <a:r>
              <a:rPr lang="en-US" sz="3200" dirty="0"/>
              <a:t> </a:t>
            </a:r>
            <a:r>
              <a:rPr lang="en-US" sz="3200" dirty="0" smtClean="0"/>
              <a:t>    on account of religion, sovereignty, trade,</a:t>
            </a:r>
          </a:p>
          <a:p>
            <a:pPr marL="457200" lvl="1" indent="0">
              <a:buNone/>
            </a:pPr>
            <a:r>
              <a:rPr lang="en-US" sz="3200" dirty="0"/>
              <a:t> </a:t>
            </a:r>
            <a:r>
              <a:rPr lang="en-US" sz="3200" dirty="0" smtClean="0"/>
              <a:t>    or any other pretense whatever…”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2885057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But to defend your State from outside aggressors, what must you have?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8197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But to defend your State from outside aggressors, what must you have?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A military and clear leaders</a:t>
            </a:r>
          </a:p>
          <a:p>
            <a:r>
              <a:rPr lang="en-US" dirty="0" smtClean="0"/>
              <a:t>Wealth:  weapons, supplies/equipment, food</a:t>
            </a:r>
          </a:p>
          <a:p>
            <a:r>
              <a:rPr lang="en-US" dirty="0" smtClean="0"/>
              <a:t>Ways to keep raising food,</a:t>
            </a:r>
            <a:r>
              <a:rPr lang="en-US" dirty="0"/>
              <a:t> </a:t>
            </a:r>
            <a:r>
              <a:rPr lang="en-US" dirty="0" smtClean="0"/>
              <a:t>etc. without the 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soldiers’ help</a:t>
            </a:r>
          </a:p>
          <a:p>
            <a:pPr marL="0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878268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happened after that?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66969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But to defend your State from outside aggressors, what must you have?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A military and clear leaders</a:t>
            </a:r>
          </a:p>
          <a:p>
            <a:r>
              <a:rPr lang="en-US" dirty="0" smtClean="0"/>
              <a:t>Wealth:  weapons, supplies/equipment, food</a:t>
            </a:r>
          </a:p>
          <a:p>
            <a:r>
              <a:rPr lang="en-US" dirty="0" smtClean="0"/>
              <a:t>Ways to keep raising food,</a:t>
            </a:r>
            <a:r>
              <a:rPr lang="en-US" dirty="0"/>
              <a:t> </a:t>
            </a:r>
            <a:r>
              <a:rPr lang="en-US" dirty="0" smtClean="0"/>
              <a:t>etc. without the 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soldiers’ help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How would the “confederated” States do that?</a:t>
            </a:r>
          </a:p>
        </p:txBody>
      </p:sp>
    </p:spTree>
    <p:extLst>
      <p:ext uri="{BB962C8B-B14F-4D97-AF65-F5344CB8AC3E}">
        <p14:creationId xmlns:p14="http://schemas.microsoft.com/office/powerpoint/2010/main" val="22537221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The </a:t>
            </a:r>
            <a:r>
              <a:rPr lang="en-US" dirty="0" err="1" smtClean="0"/>
              <a:t>AoC</a:t>
            </a:r>
            <a:r>
              <a:rPr lang="en-US" dirty="0" smtClean="0"/>
              <a:t>:  a 1</a:t>
            </a:r>
            <a:r>
              <a:rPr lang="en-US" baseline="30000" dirty="0" smtClean="0"/>
              <a:t>st</a:t>
            </a:r>
            <a:r>
              <a:rPr lang="en-US" dirty="0" smtClean="0"/>
              <a:t> try, </a:t>
            </a:r>
            <a:br>
              <a:rPr lang="en-US" dirty="0" smtClean="0"/>
            </a:br>
            <a:r>
              <a:rPr lang="en-US" dirty="0" smtClean="0"/>
              <a:t>but not a “perfect union”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What made it “imperfect” or so weak that it could </a:t>
            </a:r>
            <a:r>
              <a:rPr lang="en-US" u="sng" dirty="0" smtClean="0"/>
              <a:t>not </a:t>
            </a:r>
            <a:r>
              <a:rPr lang="en-US" dirty="0" smtClean="0"/>
              <a:t>serve its intended purpose?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- to defend against enemies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- to enforce law and order in all States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- to protect individual rights</a:t>
            </a:r>
          </a:p>
        </p:txBody>
      </p:sp>
    </p:spTree>
    <p:extLst>
      <p:ext uri="{BB962C8B-B14F-4D97-AF65-F5344CB8AC3E}">
        <p14:creationId xmlns:p14="http://schemas.microsoft.com/office/powerpoint/2010/main" val="14995215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Problems with the </a:t>
            </a:r>
            <a:r>
              <a:rPr lang="en-US" dirty="0" err="1" smtClean="0"/>
              <a:t>AoC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4000" dirty="0" smtClean="0"/>
              <a:t>This is what we will discuss on Monday!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5122060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happened after that?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arenR"/>
            </a:pPr>
            <a:r>
              <a:rPr lang="en-US" dirty="0" smtClean="0"/>
              <a:t>WAR:  The newly independent STATES (countries) had to fight a war – to force Britain to accept their independence.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1776 – 1781  active war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1783	    Treaty signed, recognizing States’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              independence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43786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happened after that?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arenR"/>
            </a:pPr>
            <a:r>
              <a:rPr lang="en-US" dirty="0" smtClean="0"/>
              <a:t>WAR for independence</a:t>
            </a:r>
            <a:r>
              <a:rPr lang="en-US" dirty="0"/>
              <a:t> </a:t>
            </a:r>
            <a:r>
              <a:rPr lang="en-US" dirty="0" smtClean="0"/>
              <a:t>(Revolutionary War)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1776 – 1781  active war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1783	    Treaty signed, recognizing States’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              independence</a:t>
            </a:r>
          </a:p>
          <a:p>
            <a:pPr marL="0" indent="0">
              <a:buNone/>
            </a:pPr>
            <a:endParaRPr lang="en-US" dirty="0"/>
          </a:p>
          <a:p>
            <a:pPr>
              <a:buFont typeface="Wingdings" charset="0"/>
              <a:buChar char="à"/>
            </a:pPr>
            <a:r>
              <a:rPr lang="en-US" dirty="0" smtClean="0">
                <a:sym typeface="Wingdings"/>
              </a:rPr>
              <a:t>If you want to learn more about this war, </a:t>
            </a:r>
          </a:p>
          <a:p>
            <a:pPr marL="0" indent="0">
              <a:buNone/>
            </a:pPr>
            <a:r>
              <a:rPr lang="en-US" dirty="0" smtClean="0">
                <a:sym typeface="Wingdings"/>
              </a:rPr>
              <a:t>     how could you do so outside of class?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7382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happened after that?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arenR"/>
            </a:pPr>
            <a:r>
              <a:rPr lang="en-US" dirty="0" smtClean="0"/>
              <a:t>Revolutionary War</a:t>
            </a:r>
          </a:p>
          <a:p>
            <a:pPr marL="514350" indent="-514350">
              <a:buAutoNum type="arabicParenR"/>
            </a:pPr>
            <a:r>
              <a:rPr lang="en-US" dirty="0" smtClean="0"/>
              <a:t>What else?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4814562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happened after that?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arenR"/>
            </a:pPr>
            <a:r>
              <a:rPr lang="en-US" dirty="0" smtClean="0"/>
              <a:t>Revolutionary War</a:t>
            </a:r>
          </a:p>
          <a:p>
            <a:pPr marL="514350" indent="-514350">
              <a:buAutoNum type="arabicParenR"/>
            </a:pPr>
            <a:r>
              <a:rPr lang="en-US" dirty="0" smtClean="0"/>
              <a:t>New CONSTITUTIONS were created!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</p:txBody>
      </p:sp>
      <p:pic>
        <p:nvPicPr>
          <p:cNvPr id="5" name="Picture 4" descr="Constitn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4120783"/>
            <a:ext cx="1701800" cy="1612900"/>
          </a:xfrm>
          <a:prstGeom prst="rect">
            <a:avLst/>
          </a:prstGeom>
        </p:spPr>
      </p:pic>
      <p:pic>
        <p:nvPicPr>
          <p:cNvPr id="6" name="Picture 5" descr="Constitn3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1988" y="3009533"/>
            <a:ext cx="1892300" cy="1816100"/>
          </a:xfrm>
          <a:prstGeom prst="rect">
            <a:avLst/>
          </a:prstGeom>
        </p:spPr>
      </p:pic>
      <p:pic>
        <p:nvPicPr>
          <p:cNvPr id="7" name="Picture 6" descr="Constitn4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9065" y="4576763"/>
            <a:ext cx="2260600" cy="1549400"/>
          </a:xfrm>
          <a:prstGeom prst="rect">
            <a:avLst/>
          </a:prstGeom>
        </p:spPr>
      </p:pic>
      <p:pic>
        <p:nvPicPr>
          <p:cNvPr id="8" name="Picture 7" descr="Constitn5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1911" y="3161933"/>
            <a:ext cx="3048000" cy="1917700"/>
          </a:xfrm>
          <a:prstGeom prst="rect">
            <a:avLst/>
          </a:prstGeom>
        </p:spPr>
      </p:pic>
      <p:pic>
        <p:nvPicPr>
          <p:cNvPr id="9" name="Picture 8" descr="Constitn1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9283" y="4797627"/>
            <a:ext cx="1409700" cy="161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16715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Creating Constitutions, Step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514350" indent="-514350">
              <a:buAutoNum type="arabicPeriod"/>
            </a:pPr>
            <a:r>
              <a:rPr lang="en-US" dirty="0" smtClean="0"/>
              <a:t>Each STATE ( = country) created its own 	constitution.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	1776 – 1780   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33841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366</TotalTime>
  <Words>972</Words>
  <Application>Microsoft Macintosh PowerPoint</Application>
  <PresentationFormat>On-screen Show (4:3)</PresentationFormat>
  <Paragraphs>196</Paragraphs>
  <Slides>42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43" baseType="lpstr">
      <vt:lpstr>Office Theme</vt:lpstr>
      <vt:lpstr>Creating Constitutions</vt:lpstr>
      <vt:lpstr>LAST CALL…</vt:lpstr>
      <vt:lpstr>So the “13 united States” declared their independence…</vt:lpstr>
      <vt:lpstr>What happened after that?</vt:lpstr>
      <vt:lpstr>What happened after that?</vt:lpstr>
      <vt:lpstr>What happened after that?</vt:lpstr>
      <vt:lpstr>What happened after that?</vt:lpstr>
      <vt:lpstr>What happened after that?</vt:lpstr>
      <vt:lpstr>Creating Constitutions, Step 1</vt:lpstr>
      <vt:lpstr>Creating Constitutions, Step 1</vt:lpstr>
      <vt:lpstr>WHY create a constitution?</vt:lpstr>
      <vt:lpstr>PowerPoint Presentation</vt:lpstr>
      <vt:lpstr>VA and MA constitutions</vt:lpstr>
      <vt:lpstr>VA and MA constitutions</vt:lpstr>
      <vt:lpstr>VA Declaration of Rights</vt:lpstr>
      <vt:lpstr>VA and MA constitutions</vt:lpstr>
      <vt:lpstr>MA Constitution</vt:lpstr>
      <vt:lpstr>Creating Constitutions, Step 1</vt:lpstr>
      <vt:lpstr>Creating Constitutions, Step 1</vt:lpstr>
      <vt:lpstr>Creating Constitutions, Step 2</vt:lpstr>
      <vt:lpstr>Creating Constitutions, Step 2</vt:lpstr>
      <vt:lpstr>Articles of Confederation (AoC)</vt:lpstr>
      <vt:lpstr>Articles of Confederation (AoC)</vt:lpstr>
      <vt:lpstr>Articles of Confederation (AoC)</vt:lpstr>
      <vt:lpstr>Articles of Confederation (AoC)</vt:lpstr>
      <vt:lpstr>Articles of Confederation (AoC0</vt:lpstr>
      <vt:lpstr>Articles of Confederation (AoC0</vt:lpstr>
      <vt:lpstr>Articles of Confederation (AoC0</vt:lpstr>
      <vt:lpstr>Articles of Confederation (AoC)</vt:lpstr>
      <vt:lpstr>Articles of Confederation (AoC)</vt:lpstr>
      <vt:lpstr>Articles of Confederation (AoC)</vt:lpstr>
      <vt:lpstr>Purpose of AoC?</vt:lpstr>
      <vt:lpstr>Purpose of AoC?</vt:lpstr>
      <vt:lpstr>Purpose of AoC?</vt:lpstr>
      <vt:lpstr>Purpose of AoC?</vt:lpstr>
      <vt:lpstr>HOW will they achieve these goals?</vt:lpstr>
      <vt:lpstr>HOW will they achieve these goals?</vt:lpstr>
      <vt:lpstr>But to defend your State from outside aggressors, what must you have?</vt:lpstr>
      <vt:lpstr>But to defend your State from outside aggressors, what must you have?</vt:lpstr>
      <vt:lpstr>But to defend your State from outside aggressors, what must you have?</vt:lpstr>
      <vt:lpstr>The AoC:  a 1st try,  but not a “perfect union”</vt:lpstr>
      <vt:lpstr>Problems with the AoC?</vt:lpstr>
    </vt:vector>
  </TitlesOfParts>
  <Company>University Laboratory High School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Creating Constitutions</dc:title>
  <dc:creator>Janet Morford</dc:creator>
  <cp:lastModifiedBy>Janet Morford</cp:lastModifiedBy>
  <cp:revision>15</cp:revision>
  <dcterms:created xsi:type="dcterms:W3CDTF">2016-09-16T13:11:19Z</dcterms:created>
  <dcterms:modified xsi:type="dcterms:W3CDTF">2016-09-16T20:51:10Z</dcterms:modified>
</cp:coreProperties>
</file>